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2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DM Sans Medium" pitchFamily="2" charset="0"/>
      <p:regular r:id="rId18"/>
    </p:embeddedFont>
    <p:embeddedFont>
      <p:font typeface="Garamond" panose="02020404030301010803" pitchFamily="18" charset="0"/>
      <p:regular r:id="rId19"/>
      <p:bold r:id="rId20"/>
      <p: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0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8256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756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642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849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10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086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360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99552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271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307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41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3097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771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5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766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99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6912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4249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7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349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705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86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53190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1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157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96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1049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51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34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168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306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947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4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  <p:sldLayoutId id="2147484047" r:id="rId19"/>
    <p:sldLayoutId id="2147484048" r:id="rId20"/>
    <p:sldLayoutId id="2147484049" r:id="rId21"/>
    <p:sldLayoutId id="2147484050" r:id="rId22"/>
    <p:sldLayoutId id="2147484051" r:id="rId23"/>
    <p:sldLayoutId id="2147484052" r:id="rId24"/>
    <p:sldLayoutId id="2147484053" r:id="rId25"/>
    <p:sldLayoutId id="2147484054" r:id="rId26"/>
    <p:sldLayoutId id="2147484055" r:id="rId27"/>
    <p:sldLayoutId id="2147484056" r:id="rId28"/>
    <p:sldLayoutId id="2147484057" r:id="rId29"/>
    <p:sldLayoutId id="2147484058" r:id="rId30"/>
    <p:sldLayoutId id="2147484059" r:id="rId31"/>
    <p:sldLayoutId id="2147484060" r:id="rId32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21.png"/><Relationship Id="rId9" Type="http://schemas.openxmlformats.org/officeDocument/2006/relationships/image" Target="../media/image6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nohark1999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png"/><Relationship Id="rId5" Type="http://schemas.openxmlformats.org/officeDocument/2006/relationships/hyperlink" Target="https://manoharmanu.k1999@gmail.com" TargetMode="External"/><Relationship Id="rId10" Type="http://schemas.openxmlformats.org/officeDocument/2006/relationships/hyperlink" Target="https://github.com/ManoharManu1999/SQL-Music-Store-Analysis-Project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sv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5078"/>
            <a:ext cx="6719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Music Store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854958" y="35740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8365" y="3659029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35341" y="3566754"/>
            <a:ext cx="1676128" cy="513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8211468" y="3570387"/>
            <a:ext cx="60589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6516" y="365188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2" y="3558035"/>
            <a:ext cx="1970573" cy="724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11224198" y="3574018"/>
            <a:ext cx="510302" cy="54078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45592" y="3667408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224198" y="3558035"/>
            <a:ext cx="2752298" cy="79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Intelligence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80190" y="4615696"/>
            <a:ext cx="7681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SQL-driven exploratory analysis of a digital music store using PostgreSQL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D18F7-8AB9-E1FA-C678-3616A3DD05D9}"/>
              </a:ext>
            </a:extLst>
          </p:cNvPr>
          <p:cNvSpPr txBox="1"/>
          <p:nvPr/>
        </p:nvSpPr>
        <p:spPr>
          <a:xfrm>
            <a:off x="9761629" y="6398798"/>
            <a:ext cx="3490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50" b="1" dirty="0"/>
              <a:t>By </a:t>
            </a:r>
            <a:r>
              <a:rPr lang="en-US" sz="2000" b="1" dirty="0"/>
              <a:t>Manohar</a:t>
            </a:r>
            <a:r>
              <a:rPr lang="en-US" sz="1750" b="1" dirty="0"/>
              <a:t> 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18304"/>
            <a:ext cx="6183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Goals Achieved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176724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6" name="Shape 3"/>
          <p:cNvSpPr/>
          <p:nvPr/>
        </p:nvSpPr>
        <p:spPr>
          <a:xfrm>
            <a:off x="10206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181106"/>
            <a:ext cx="306110" cy="306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Analyzed 10 Tables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339173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navigated and integrated data from 10 interconnected database tables.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176724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5443776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181106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43776" y="2901315"/>
            <a:ext cx="3084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Answered 12 Questions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43776" y="339173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data-driven answers to 12 complex business questions with SQL.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640133" y="176724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6" name="Shape 11"/>
          <p:cNvSpPr/>
          <p:nvPr/>
        </p:nvSpPr>
        <p:spPr>
          <a:xfrm>
            <a:off x="9866948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181106"/>
            <a:ext cx="306110" cy="3061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66948" y="2901315"/>
            <a:ext cx="3531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 Proficiency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66948" y="339173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mastery of advanced SQL techniques and functionalities.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793790" y="493406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21" name="Shape 15"/>
          <p:cNvSpPr/>
          <p:nvPr/>
        </p:nvSpPr>
        <p:spPr>
          <a:xfrm>
            <a:off x="10206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770" y="5347930"/>
            <a:ext cx="306110" cy="30611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1020604" y="655855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practical, data-driven business insights for strategic planning.</a:t>
            </a:r>
            <a:endParaRPr lang="en-US" sz="1750" dirty="0"/>
          </a:p>
        </p:txBody>
      </p:sp>
      <p:sp>
        <p:nvSpPr>
          <p:cNvPr id="25" name="Shape 18"/>
          <p:cNvSpPr/>
          <p:nvPr/>
        </p:nvSpPr>
        <p:spPr>
          <a:xfrm>
            <a:off x="7428548" y="493406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26" name="Shape 19"/>
          <p:cNvSpPr/>
          <p:nvPr/>
        </p:nvSpPr>
        <p:spPr>
          <a:xfrm>
            <a:off x="7655362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2528" y="5347930"/>
            <a:ext cx="306110" cy="30611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655362" y="6068139"/>
            <a:ext cx="3277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Portfolio-Ready Analysis</a:t>
            </a:r>
            <a:endParaRPr lang="en-US" sz="2200" dirty="0"/>
          </a:p>
        </p:txBody>
      </p:sp>
      <p:sp>
        <p:nvSpPr>
          <p:cNvPr id="29" name="Text 21"/>
          <p:cNvSpPr/>
          <p:nvPr/>
        </p:nvSpPr>
        <p:spPr>
          <a:xfrm>
            <a:off x="7655362" y="655855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 comprehensive, professional, and presentation-ready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89648"/>
            <a:ext cx="671953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Tools &amp; Technologies Used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1970127"/>
            <a:ext cx="538639" cy="5386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76463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PostgreSQL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93790" y="3223974"/>
            <a:ext cx="4176951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open-source relational database management system for storing and managing music store data.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606" y="1970127"/>
            <a:ext cx="538639" cy="5386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26606" y="276463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226606" y="3223974"/>
            <a:ext cx="4177070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Employed complex queries, joins, aggregations, window functions, and CTEs for in-depth data extraction and manipulation.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9541" y="1970127"/>
            <a:ext cx="538639" cy="5386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59541" y="276463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Analysis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659541" y="3223974"/>
            <a:ext cx="4177070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various analytical methods to uncover trends, patterns, and insights from the music sales and customer data.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4977765"/>
            <a:ext cx="538639" cy="53863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93790" y="57722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Visualization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93790" y="6231612"/>
            <a:ext cx="4176951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for creating clear and impactful visual representations of findings for stakeholder communication.</a:t>
            </a:r>
            <a:endParaRPr lang="en-US" sz="16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6606" y="4977765"/>
            <a:ext cx="538639" cy="53863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5226606" y="57722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 &amp; GitHub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5226606" y="6231612"/>
            <a:ext cx="4177070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for version control, collaboration, and showcasing the project's codebase and documentation.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21487"/>
            <a:ext cx="7108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 Techniques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63310" y="2439948"/>
            <a:ext cx="60960" cy="2365891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1081564" y="2470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Complex JOINs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1564" y="2960846"/>
            <a:ext cx="38708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INNER, LEFT, RIGHT, and FULL OUTER JOINs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efficiently combine data across multiple relational tables.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05413" y="2439948"/>
            <a:ext cx="60960" cy="2365891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5523667" y="2470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Window Functions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523667" y="2960846"/>
            <a:ext cx="387084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ROW_NUMBER(), RANK(), and DENSE_RANK()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intricate analytical queries, enabling calculations across specific partitions of data.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7515" y="2439948"/>
            <a:ext cx="60960" cy="2365891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2" name="Text 9"/>
          <p:cNvSpPr/>
          <p:nvPr/>
        </p:nvSpPr>
        <p:spPr>
          <a:xfrm>
            <a:off x="9965769" y="2470428"/>
            <a:ext cx="38708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Common Table Expressions (CTEs)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965769" y="3315176"/>
            <a:ext cx="38708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clauses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modularize complex queries, improving readability and facilitating recursive operations.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63310" y="5198507"/>
            <a:ext cx="60960" cy="164008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1081564" y="5228987"/>
            <a:ext cx="3006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Aggregation Functions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81564" y="5719405"/>
            <a:ext cx="60918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Employing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SUM(), COUNT(), AVG()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conjunction with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BY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HAVING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summarize and filter grouped data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404" y="5198507"/>
            <a:ext cx="60960" cy="164008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7744658" y="5228987"/>
            <a:ext cx="3936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Subqueries &amp; Nested Queries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44658" y="5719405"/>
            <a:ext cx="6091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Constructing queries within queries to perform conditional filtering and derive data based on intermediate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0218" y="625793"/>
            <a:ext cx="5376982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Business Insights</a:t>
            </a:r>
            <a:endParaRPr lang="en-US" sz="4200" dirty="0"/>
          </a:p>
        </p:txBody>
      </p:sp>
      <p:sp>
        <p:nvSpPr>
          <p:cNvPr id="5" name="Shape 2"/>
          <p:cNvSpPr/>
          <p:nvPr/>
        </p:nvSpPr>
        <p:spPr>
          <a:xfrm>
            <a:off x="790218" y="1600319"/>
            <a:ext cx="4214813" cy="3401139"/>
          </a:xfrm>
          <a:prstGeom prst="roundRect">
            <a:avLst>
              <a:gd name="adj" fmla="val 946"/>
            </a:avLst>
          </a:prstGeom>
          <a:solidFill>
            <a:srgbClr val="EDEBE3"/>
          </a:solidFill>
          <a:ln/>
        </p:spPr>
      </p:sp>
      <p:sp>
        <p:nvSpPr>
          <p:cNvPr id="6" name="Shape 3"/>
          <p:cNvSpPr/>
          <p:nvPr/>
        </p:nvSpPr>
        <p:spPr>
          <a:xfrm>
            <a:off x="1004649" y="1814751"/>
            <a:ext cx="643414" cy="643414"/>
          </a:xfrm>
          <a:prstGeom prst="roundRect">
            <a:avLst>
              <a:gd name="adj" fmla="val 14210268"/>
            </a:avLst>
          </a:prstGeom>
          <a:solidFill>
            <a:srgbClr val="28282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576" y="1991678"/>
            <a:ext cx="289560" cy="289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4649" y="2660928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Content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1004649" y="3117771"/>
            <a:ext cx="3785949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Rock and Metal genres, alongside specific top artists, consistently drive the highest revenue and track sales, indicating strong demand in these segments.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207794" y="1600319"/>
            <a:ext cx="4214813" cy="3401139"/>
          </a:xfrm>
          <a:prstGeom prst="roundRect">
            <a:avLst>
              <a:gd name="adj" fmla="val 946"/>
            </a:avLst>
          </a:prstGeom>
          <a:solidFill>
            <a:srgbClr val="EDEBE3"/>
          </a:solidFill>
          <a:ln/>
        </p:spPr>
      </p:sp>
      <p:sp>
        <p:nvSpPr>
          <p:cNvPr id="11" name="Shape 7"/>
          <p:cNvSpPr/>
          <p:nvPr/>
        </p:nvSpPr>
        <p:spPr>
          <a:xfrm>
            <a:off x="5422225" y="1814751"/>
            <a:ext cx="643414" cy="643414"/>
          </a:xfrm>
          <a:prstGeom prst="roundRect">
            <a:avLst>
              <a:gd name="adj" fmla="val 14210268"/>
            </a:avLst>
          </a:prstGeom>
          <a:solidFill>
            <a:srgbClr val="28282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9152" y="1991678"/>
            <a:ext cx="289560" cy="2895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22225" y="2660928"/>
            <a:ext cx="308514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5422225" y="3117771"/>
            <a:ext cx="3785949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VIP customers through spending patterns, revealing a preference for longer tracks and specific artists, crucial for targeted retention strategies.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9625370" y="1600319"/>
            <a:ext cx="4214813" cy="3401139"/>
          </a:xfrm>
          <a:prstGeom prst="roundRect">
            <a:avLst>
              <a:gd name="adj" fmla="val 946"/>
            </a:avLst>
          </a:prstGeom>
          <a:solidFill>
            <a:srgbClr val="EDEBE3"/>
          </a:solidFill>
          <a:ln/>
        </p:spPr>
      </p:sp>
      <p:sp>
        <p:nvSpPr>
          <p:cNvPr id="16" name="Shape 11"/>
          <p:cNvSpPr/>
          <p:nvPr/>
        </p:nvSpPr>
        <p:spPr>
          <a:xfrm>
            <a:off x="9839801" y="1814751"/>
            <a:ext cx="643414" cy="643414"/>
          </a:xfrm>
          <a:prstGeom prst="roundRect">
            <a:avLst>
              <a:gd name="adj" fmla="val 14210268"/>
            </a:avLst>
          </a:prstGeom>
          <a:solidFill>
            <a:srgbClr val="28282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6728" y="1991678"/>
            <a:ext cx="289560" cy="2895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39801" y="2660928"/>
            <a:ext cx="290822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Market Focus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9839801" y="3117771"/>
            <a:ext cx="3785949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invoice counts highlighted key geographic markets and top-spending cities, optimizing resource allocation for marketing and festival planning.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790218" y="5204222"/>
            <a:ext cx="13049964" cy="2399586"/>
          </a:xfrm>
          <a:prstGeom prst="roundRect">
            <a:avLst>
              <a:gd name="adj" fmla="val 1341"/>
            </a:avLst>
          </a:prstGeom>
          <a:solidFill>
            <a:srgbClr val="EDEBE3"/>
          </a:solidFill>
          <a:ln/>
        </p:spPr>
      </p:sp>
      <p:sp>
        <p:nvSpPr>
          <p:cNvPr id="21" name="Shape 15"/>
          <p:cNvSpPr/>
          <p:nvPr/>
        </p:nvSpPr>
        <p:spPr>
          <a:xfrm>
            <a:off x="1004649" y="5418653"/>
            <a:ext cx="643414" cy="643414"/>
          </a:xfrm>
          <a:prstGeom prst="roundRect">
            <a:avLst>
              <a:gd name="adj" fmla="val 14210268"/>
            </a:avLst>
          </a:prstGeom>
          <a:solidFill>
            <a:srgbClr val="28282F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1576" y="5595580"/>
            <a:ext cx="289560" cy="2895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04649" y="6264831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Growth Trajectories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1004649" y="6721673"/>
            <a:ext cx="1262110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revenue growth observed in Q4, confirming seasonal peaks, and an overall upward trend in cumulative revenue underscores business expansion.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52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Let's Connect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47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Manohar K</a:t>
            </a:r>
            <a:endParaRPr lang="en-US" sz="2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421" y="3300174"/>
            <a:ext cx="1677353" cy="1677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2610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Email</a:t>
            </a:r>
            <a:endParaRPr lang="en-US" sz="220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357" y="5870496"/>
            <a:ext cx="1549479" cy="62376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9724" y="3300174"/>
            <a:ext cx="1677353" cy="167735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93493" y="52610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LinkedIn</a:t>
            </a:r>
            <a:endParaRPr lang="en-US" sz="2200" dirty="0"/>
          </a:p>
        </p:txBody>
      </p:sp>
      <p:pic>
        <p:nvPicPr>
          <p:cNvPr id="10" name="Image 4" descr="preencoded.png">
            <a:hlinkClick r:id="rId8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60" y="5870496"/>
            <a:ext cx="1549479" cy="623768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3027" y="3300174"/>
            <a:ext cx="1677353" cy="167735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1506795" y="52610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GitHub</a:t>
            </a:r>
            <a:endParaRPr lang="en-US" sz="2200" dirty="0"/>
          </a:p>
        </p:txBody>
      </p:sp>
      <p:pic>
        <p:nvPicPr>
          <p:cNvPr id="13" name="Image 6" descr="preencoded.png">
            <a:hlinkClick r:id="rId10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963" y="5870496"/>
            <a:ext cx="1549479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1221"/>
            <a:ext cx="962453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Music Store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419600"/>
            <a:ext cx="11436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                                                          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0218" y="623173"/>
            <a:ext cx="4233386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Table of Contents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90218" y="1341953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90218" y="1606748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790218" y="1737122"/>
            <a:ext cx="30333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 &amp; Objectives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78303" y="1341953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78303" y="1606748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7378303" y="1737122"/>
            <a:ext cx="285285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&amp; Database Schema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0218" y="2254925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90218" y="2519720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790218" y="2650093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Tools &amp; Technologies Used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78303" y="2254925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378303" y="2519720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6" name="Text 13"/>
          <p:cNvSpPr/>
          <p:nvPr/>
        </p:nvSpPr>
        <p:spPr>
          <a:xfrm>
            <a:off x="7378303" y="2650093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90218" y="3167896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790218" y="3432691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790218" y="3563064"/>
            <a:ext cx="2358509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Business Questions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378303" y="3167896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7378303" y="3432691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19"/>
          <p:cNvSpPr/>
          <p:nvPr/>
        </p:nvSpPr>
        <p:spPr>
          <a:xfrm>
            <a:off x="7378303" y="3563064"/>
            <a:ext cx="212193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Business Insights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90218" y="4080867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07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790218" y="4345662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5" name="Text 22"/>
          <p:cNvSpPr/>
          <p:nvPr/>
        </p:nvSpPr>
        <p:spPr>
          <a:xfrm>
            <a:off x="790218" y="4476036"/>
            <a:ext cx="231231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Analysis Approach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7378303" y="4080867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08</a:t>
            </a:r>
            <a:endParaRPr lang="en-US" sz="1300" dirty="0"/>
          </a:p>
        </p:txBody>
      </p:sp>
      <p:sp>
        <p:nvSpPr>
          <p:cNvPr id="27" name="Shape 24"/>
          <p:cNvSpPr/>
          <p:nvPr/>
        </p:nvSpPr>
        <p:spPr>
          <a:xfrm>
            <a:off x="7378303" y="4345662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8" name="Text 25"/>
          <p:cNvSpPr/>
          <p:nvPr/>
        </p:nvSpPr>
        <p:spPr>
          <a:xfrm>
            <a:off x="7378303" y="4476036"/>
            <a:ext cx="26525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 Techniques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790218" y="4993838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09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790218" y="5258633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31" name="Text 28"/>
          <p:cNvSpPr/>
          <p:nvPr/>
        </p:nvSpPr>
        <p:spPr>
          <a:xfrm>
            <a:off x="790218" y="5389007"/>
            <a:ext cx="228838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Insights &amp; Findings</a:t>
            </a:r>
            <a:endParaRPr lang="en-US" sz="1650" dirty="0"/>
          </a:p>
        </p:txBody>
      </p:sp>
      <p:sp>
        <p:nvSpPr>
          <p:cNvPr id="32" name="Text 29"/>
          <p:cNvSpPr/>
          <p:nvPr/>
        </p:nvSpPr>
        <p:spPr>
          <a:xfrm>
            <a:off x="7378303" y="4993838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10</a:t>
            </a:r>
            <a:endParaRPr lang="en-US" sz="1300" dirty="0"/>
          </a:p>
        </p:txBody>
      </p:sp>
      <p:sp>
        <p:nvSpPr>
          <p:cNvPr id="33" name="Shape 30"/>
          <p:cNvSpPr/>
          <p:nvPr/>
        </p:nvSpPr>
        <p:spPr>
          <a:xfrm>
            <a:off x="7378303" y="5258633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34" name="Text 31"/>
          <p:cNvSpPr/>
          <p:nvPr/>
        </p:nvSpPr>
        <p:spPr>
          <a:xfrm>
            <a:off x="7378303" y="5389007"/>
            <a:ext cx="230743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Goals Achieved</a:t>
            </a:r>
            <a:endParaRPr lang="en-US" sz="1650" dirty="0"/>
          </a:p>
        </p:txBody>
      </p:sp>
      <p:sp>
        <p:nvSpPr>
          <p:cNvPr id="35" name="Text 32"/>
          <p:cNvSpPr/>
          <p:nvPr/>
        </p:nvSpPr>
        <p:spPr>
          <a:xfrm>
            <a:off x="790218" y="5906810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11</a:t>
            </a:r>
            <a:endParaRPr lang="en-US" sz="1300" dirty="0"/>
          </a:p>
        </p:txBody>
      </p:sp>
      <p:sp>
        <p:nvSpPr>
          <p:cNvPr id="36" name="Shape 33"/>
          <p:cNvSpPr/>
          <p:nvPr/>
        </p:nvSpPr>
        <p:spPr>
          <a:xfrm>
            <a:off x="790218" y="6171605"/>
            <a:ext cx="6461760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37" name="Text 34"/>
          <p:cNvSpPr/>
          <p:nvPr/>
        </p:nvSpPr>
        <p:spPr>
          <a:xfrm>
            <a:off x="790218" y="6301978"/>
            <a:ext cx="231612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Learnings</a:t>
            </a:r>
            <a:endParaRPr lang="en-US" sz="1650" dirty="0"/>
          </a:p>
        </p:txBody>
      </p:sp>
      <p:sp>
        <p:nvSpPr>
          <p:cNvPr id="38" name="Text 35"/>
          <p:cNvSpPr/>
          <p:nvPr/>
        </p:nvSpPr>
        <p:spPr>
          <a:xfrm>
            <a:off x="7378303" y="5906810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12</a:t>
            </a:r>
            <a:endParaRPr lang="en-US" sz="1300" dirty="0"/>
          </a:p>
        </p:txBody>
      </p:sp>
      <p:sp>
        <p:nvSpPr>
          <p:cNvPr id="39" name="Shape 36"/>
          <p:cNvSpPr/>
          <p:nvPr/>
        </p:nvSpPr>
        <p:spPr>
          <a:xfrm>
            <a:off x="7378303" y="6171605"/>
            <a:ext cx="6461879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40" name="Text 37"/>
          <p:cNvSpPr/>
          <p:nvPr/>
        </p:nvSpPr>
        <p:spPr>
          <a:xfrm>
            <a:off x="7378303" y="6301978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</a:t>
            </a:r>
            <a:endParaRPr lang="en-US" sz="1650" dirty="0"/>
          </a:p>
        </p:txBody>
      </p:sp>
      <p:sp>
        <p:nvSpPr>
          <p:cNvPr id="41" name="Text 38"/>
          <p:cNvSpPr/>
          <p:nvPr/>
        </p:nvSpPr>
        <p:spPr>
          <a:xfrm>
            <a:off x="790218" y="6819781"/>
            <a:ext cx="16930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13</a:t>
            </a:r>
            <a:endParaRPr lang="en-US" sz="1300" dirty="0"/>
          </a:p>
        </p:txBody>
      </p:sp>
      <p:sp>
        <p:nvSpPr>
          <p:cNvPr id="42" name="Shape 39"/>
          <p:cNvSpPr/>
          <p:nvPr/>
        </p:nvSpPr>
        <p:spPr>
          <a:xfrm>
            <a:off x="790218" y="7084576"/>
            <a:ext cx="13049964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43" name="Text 40"/>
          <p:cNvSpPr/>
          <p:nvPr/>
        </p:nvSpPr>
        <p:spPr>
          <a:xfrm>
            <a:off x="790218" y="7214949"/>
            <a:ext cx="2467689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Next Steps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93790" y="650558"/>
            <a:ext cx="1962388" cy="370642"/>
          </a:xfrm>
          <a:prstGeom prst="roundRect">
            <a:avLst>
              <a:gd name="adj" fmla="val 6609"/>
            </a:avLst>
          </a:prstGeom>
          <a:solidFill>
            <a:srgbClr val="E3E3E8"/>
          </a:solidFill>
          <a:ln/>
        </p:spPr>
      </p:sp>
      <p:sp>
        <p:nvSpPr>
          <p:cNvPr id="5" name="Text 2"/>
          <p:cNvSpPr/>
          <p:nvPr/>
        </p:nvSpPr>
        <p:spPr>
          <a:xfrm>
            <a:off x="916186" y="711756"/>
            <a:ext cx="171759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PORTFOLIO PROJECT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109466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14801"/>
            <a:ext cx="5157549" cy="5157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30045" y="3003113"/>
            <a:ext cx="6814066" cy="1594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This project analyzes a complete digital music store database encompassing customers, artists, albums, tracks, and sales transactions. Using PostgreSQL, I performed comprehensive exploratory data analysis to extract actionable business insights.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030045" y="4670822"/>
            <a:ext cx="6814066" cy="1913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analysis demonstrates proficiency in advanced SQL techniques including complex joins, aggregations, window functions, and CTEs. Through 12 real-world business questions, this portfolio-ready project showcases practical data analytics skills that directly translate to business value.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5126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51269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8550" y="611743"/>
            <a:ext cx="5283637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76" y="1567458"/>
            <a:ext cx="12419528" cy="60720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98" y="4799373"/>
            <a:ext cx="387743" cy="3877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99488" y="2047218"/>
            <a:ext cx="2679896" cy="345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Integrated Tables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1399488" y="2490354"/>
            <a:ext cx="2679896" cy="5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music store operations data</a:t>
            </a:r>
            <a:endParaRPr lang="en-US" sz="17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8737" y="4799373"/>
            <a:ext cx="387743" cy="3877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540497" y="2047218"/>
            <a:ext cx="2679896" cy="345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Artists &amp; Albums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10540497" y="2490354"/>
            <a:ext cx="2679896" cy="5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Metadata, catalog management, attribution</a:t>
            </a:r>
            <a:endParaRPr lang="en-US" sz="17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0876" y="4799373"/>
            <a:ext cx="387744" cy="38774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399488" y="5241550"/>
            <a:ext cx="2679896" cy="345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&amp; Sales</a:t>
            </a:r>
            <a:endParaRPr lang="en-US" sz="2150" dirty="0"/>
          </a:p>
        </p:txBody>
      </p:sp>
      <p:sp>
        <p:nvSpPr>
          <p:cNvPr id="14" name="Text 7"/>
          <p:cNvSpPr/>
          <p:nvPr/>
        </p:nvSpPr>
        <p:spPr>
          <a:xfrm>
            <a:off x="1399488" y="5684685"/>
            <a:ext cx="2679896" cy="5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history and customer profiles</a:t>
            </a:r>
            <a:endParaRPr lang="en-US" sz="17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35282" y="4799373"/>
            <a:ext cx="387743" cy="38774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528038" y="5241550"/>
            <a:ext cx="2679896" cy="345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Normalized Schema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0528038" y="5684685"/>
            <a:ext cx="2679896" cy="5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relational optimized relationships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8103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Schema</a:t>
            </a:r>
            <a:endParaRPr lang="en-US" sz="3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6907"/>
            <a:ext cx="6691551" cy="3323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31253" y="3813958"/>
            <a:ext cx="1514309" cy="189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TRACK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9519" y="3730250"/>
            <a:ext cx="336513" cy="336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31253" y="5065892"/>
            <a:ext cx="1514309" cy="18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INVOICE_LINE</a:t>
            </a:r>
            <a:endParaRPr lang="en-US" sz="1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9519" y="4982184"/>
            <a:ext cx="336513" cy="336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33529" y="5065892"/>
            <a:ext cx="1514310" cy="18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INVOICE</a:t>
            </a:r>
            <a:endParaRPr lang="en-US" sz="1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4230" y="5062948"/>
            <a:ext cx="336513" cy="336513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24861" y="3811118"/>
            <a:ext cx="336513" cy="33651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34160" y="3810698"/>
            <a:ext cx="1514309" cy="189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</a:t>
            </a:r>
            <a:endParaRPr lang="en-US" sz="1150" dirty="0"/>
          </a:p>
        </p:txBody>
      </p:sp>
      <p:sp>
        <p:nvSpPr>
          <p:cNvPr id="14" name="Text 6"/>
          <p:cNvSpPr/>
          <p:nvPr/>
        </p:nvSpPr>
        <p:spPr>
          <a:xfrm>
            <a:off x="7963257" y="1693069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Entities</a:t>
            </a:r>
            <a:endParaRPr lang="en-US" sz="2250" dirty="0"/>
          </a:p>
        </p:txBody>
      </p:sp>
      <p:sp>
        <p:nvSpPr>
          <p:cNvPr id="15" name="Shape 7"/>
          <p:cNvSpPr/>
          <p:nvPr/>
        </p:nvSpPr>
        <p:spPr>
          <a:xfrm>
            <a:off x="7940397" y="2215991"/>
            <a:ext cx="45720" cy="108132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6" name="Text 8"/>
          <p:cNvSpPr/>
          <p:nvPr/>
        </p:nvSpPr>
        <p:spPr>
          <a:xfrm>
            <a:off x="8201739" y="223885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201739" y="2703909"/>
            <a:ext cx="564237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profiles, contact information, and geographic location data</a:t>
            </a:r>
            <a:endParaRPr lang="en-US" sz="1500" dirty="0"/>
          </a:p>
        </p:txBody>
      </p:sp>
      <p:sp>
        <p:nvSpPr>
          <p:cNvPr id="18" name="Shape 10"/>
          <p:cNvSpPr/>
          <p:nvPr/>
        </p:nvSpPr>
        <p:spPr>
          <a:xfrm>
            <a:off x="7940397" y="3579257"/>
            <a:ext cx="45720" cy="108132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9" name="Text 11"/>
          <p:cNvSpPr/>
          <p:nvPr/>
        </p:nvSpPr>
        <p:spPr>
          <a:xfrm>
            <a:off x="8201739" y="3602117"/>
            <a:ext cx="28519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INVOICE &amp; INVOICE_LINE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8201739" y="4067175"/>
            <a:ext cx="564237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transactions with totals, dates, and detailed line-item purchases</a:t>
            </a:r>
            <a:endParaRPr lang="en-US" sz="1500" dirty="0"/>
          </a:p>
        </p:txBody>
      </p:sp>
      <p:sp>
        <p:nvSpPr>
          <p:cNvPr id="21" name="Shape 13"/>
          <p:cNvSpPr/>
          <p:nvPr/>
        </p:nvSpPr>
        <p:spPr>
          <a:xfrm>
            <a:off x="7940397" y="4942523"/>
            <a:ext cx="45720" cy="108132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2" name="Text 14"/>
          <p:cNvSpPr/>
          <p:nvPr/>
        </p:nvSpPr>
        <p:spPr>
          <a:xfrm>
            <a:off x="8201739" y="4965383"/>
            <a:ext cx="27603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TRACK, ARTIST &amp; ALBUM</a:t>
            </a:r>
            <a:endParaRPr lang="en-US" sz="1850" dirty="0"/>
          </a:p>
        </p:txBody>
      </p:sp>
      <p:sp>
        <p:nvSpPr>
          <p:cNvPr id="23" name="Text 15"/>
          <p:cNvSpPr/>
          <p:nvPr/>
        </p:nvSpPr>
        <p:spPr>
          <a:xfrm>
            <a:off x="8201739" y="5430441"/>
            <a:ext cx="564237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music catalog with song metadata, duration, genre, and artist attribution</a:t>
            </a:r>
            <a:endParaRPr lang="en-US" sz="1500" dirty="0"/>
          </a:p>
        </p:txBody>
      </p:sp>
      <p:sp>
        <p:nvSpPr>
          <p:cNvPr id="24" name="Shape 16"/>
          <p:cNvSpPr/>
          <p:nvPr/>
        </p:nvSpPr>
        <p:spPr>
          <a:xfrm>
            <a:off x="7940397" y="6305788"/>
            <a:ext cx="45720" cy="1081326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5" name="Text 17"/>
          <p:cNvSpPr/>
          <p:nvPr/>
        </p:nvSpPr>
        <p:spPr>
          <a:xfrm>
            <a:off x="8201739" y="632864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Supporting Tables</a:t>
            </a:r>
            <a:endParaRPr lang="en-US" sz="1850" dirty="0"/>
          </a:p>
        </p:txBody>
      </p:sp>
      <p:sp>
        <p:nvSpPr>
          <p:cNvPr id="26" name="Text 18"/>
          <p:cNvSpPr/>
          <p:nvPr/>
        </p:nvSpPr>
        <p:spPr>
          <a:xfrm>
            <a:off x="8201739" y="6793706"/>
            <a:ext cx="564237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GENRE, MEDIA_TYPE, and PLAYLIST provide organizational structure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93790" y="1113711"/>
            <a:ext cx="1668185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498" y="1189315"/>
            <a:ext cx="13807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1-4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1645920"/>
            <a:ext cx="10337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Analysis: Operational Insights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04990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3224213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Q1: Senior Leadership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71463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the senior-most employee by analyzing job title hierarchy to understand organizational structure and reporting chains.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28548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3049905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7428548" y="3224213"/>
            <a:ext cx="3080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Q2: Market Distribution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28548" y="3714631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invoice counts by country to identify key markets and concentrate marketing resources in high-volume regions.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4"/>
          <p:cNvSpPr/>
          <p:nvPr/>
        </p:nvSpPr>
        <p:spPr>
          <a:xfrm>
            <a:off x="793790" y="5729526"/>
            <a:ext cx="4137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Q3: Peak Revenue Transactions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93790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Discovered top 3 invoice values to understand high-value purchase patterns and premium customer behavior.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428548" y="5555218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7428548" y="5729526"/>
            <a:ext cx="3962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Q4: Festival Location Planning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428548" y="6219944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Determined which city has the best customers by total spending to optimize promotional music festival placement.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"/>
          <p:cNvSpPr/>
          <p:nvPr/>
        </p:nvSpPr>
        <p:spPr>
          <a:xfrm>
            <a:off x="793790" y="1113711"/>
            <a:ext cx="169699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498" y="1189315"/>
            <a:ext cx="14095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5-8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1645920"/>
            <a:ext cx="10515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Analysis: Customer &amp; Content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04990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3224213"/>
            <a:ext cx="4201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Q5: VIP Customer Identification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71463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the best customer by total spending to enable targeted retention strategies and personalized engagement.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28548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3049905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7428548" y="3224213"/>
            <a:ext cx="3307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Q6: Rock Music Segment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28548" y="371463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all Rock music listeners with email and name for genre-specific marketing campaigns and promotions.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48372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19231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4"/>
          <p:cNvSpPr/>
          <p:nvPr/>
        </p:nvSpPr>
        <p:spPr>
          <a:xfrm>
            <a:off x="793790" y="5366623"/>
            <a:ext cx="4170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Q7: Artist Collaboration Targets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93790" y="585704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Ranked top 10 rock bands by track count to identify prolific artists for potential exclusive partnerships.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28548" y="48372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428548" y="5192316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7428548" y="5366623"/>
            <a:ext cx="4366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Q8: Extended Content Discovery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428548" y="5857042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 tracks longer than average song length to curate specialized playlists for listeners seeking extended listening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93790" y="932259"/>
            <a:ext cx="177403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498" y="1007864"/>
            <a:ext cx="14866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9-12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1464469"/>
            <a:ext cx="9748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Analysis: Revenue &amp; Trends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793790" y="25134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2868454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3042761"/>
            <a:ext cx="3719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Q9: Genre Revenue Analysis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533180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genres by total revenue and units sold to understand which musical categories drive the most business value.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28548" y="251340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2868454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7428548" y="3042761"/>
            <a:ext cx="3004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Q10: Artist Profitability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28548" y="3533180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artist revenue by genre to identify the most profitable artist-genre combinations for strategic catalog expansion.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4"/>
          <p:cNvSpPr/>
          <p:nvPr/>
        </p:nvSpPr>
        <p:spPr>
          <a:xfrm>
            <a:off x="793790" y="5548074"/>
            <a:ext cx="3654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Q11: Emerging Genre Trends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93790" y="6038493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top genres with year-over-year growth to spot emerging trends and allocate resources to high-potential categories.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8"/>
          <p:cNvSpPr/>
          <p:nvPr/>
        </p:nvSpPr>
        <p:spPr>
          <a:xfrm>
            <a:off x="7428548" y="5548074"/>
            <a:ext cx="4384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Q12: Cumulative Revenue Growth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428548" y="6038493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cumulative revenue over time to visualize business growth trajectory and identify peak performance periods for strategic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072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63310" y="2625685"/>
            <a:ext cx="60960" cy="2357318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1081564" y="2656165"/>
            <a:ext cx="3317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Data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1564" y="3146584"/>
            <a:ext cx="38708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practical skills in extracting, transforming, and interpreting data from a complex music store database.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05413" y="2625685"/>
            <a:ext cx="60960" cy="2357318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6"/>
          <p:cNvSpPr/>
          <p:nvPr/>
        </p:nvSpPr>
        <p:spPr>
          <a:xfrm>
            <a:off x="5523667" y="2656165"/>
            <a:ext cx="38708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Business Intelligence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523667" y="3500914"/>
            <a:ext cx="38708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Translated raw data into strategic insights, identifying key markets, customer behavior, and revenue trends.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7515" y="2625685"/>
            <a:ext cx="60960" cy="2357318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2" name="Text 9"/>
          <p:cNvSpPr/>
          <p:nvPr/>
        </p:nvSpPr>
        <p:spPr>
          <a:xfrm>
            <a:off x="9965769" y="2656165"/>
            <a:ext cx="3111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SQL Mastery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965769" y="3146584"/>
            <a:ext cx="38708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Proficiently applied advanced SQL techniques including complex joins, subqueries, CTEs, and window functions.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63310" y="5375672"/>
            <a:ext cx="60960" cy="1277183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1081564" y="5406152"/>
            <a:ext cx="3483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Drives Strategic Decisions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81564" y="5896570"/>
            <a:ext cx="60918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data-driven recommendations for marketing, content strategy, and operational efficiency.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404" y="5375672"/>
            <a:ext cx="60960" cy="1277183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7744658" y="5406152"/>
            <a:ext cx="3010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Foundation for Growth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44658" y="5896570"/>
            <a:ext cx="6091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a strong foundation for tackling more complex data science and advanced analytics challenges.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</TotalTime>
  <Words>1063</Words>
  <Application>Microsoft Office PowerPoint</Application>
  <PresentationFormat>Custom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DM Sans Medium</vt:lpstr>
      <vt:lpstr>Garamond</vt:lpstr>
      <vt:lpstr>DM Sans Light</vt:lpstr>
      <vt:lpstr>Inter</vt:lpstr>
      <vt:lpstr>Arial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Manohar Manu</dc:creator>
  <cp:lastModifiedBy>Manohar Manu</cp:lastModifiedBy>
  <cp:revision>2</cp:revision>
  <dcterms:created xsi:type="dcterms:W3CDTF">2026-02-09T08:02:24Z</dcterms:created>
  <dcterms:modified xsi:type="dcterms:W3CDTF">2026-02-09T08:43:29Z</dcterms:modified>
</cp:coreProperties>
</file>